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0" r:id="rId4"/>
    <p:sldId id="258" r:id="rId5"/>
    <p:sldId id="289" r:id="rId6"/>
    <p:sldId id="275" r:id="rId7"/>
    <p:sldId id="276" r:id="rId8"/>
    <p:sldId id="277" r:id="rId9"/>
    <p:sldId id="278" r:id="rId10"/>
    <p:sldId id="279" r:id="rId11"/>
    <p:sldId id="261" r:id="rId12"/>
    <p:sldId id="285" r:id="rId13"/>
    <p:sldId id="262" r:id="rId14"/>
    <p:sldId id="263" r:id="rId15"/>
    <p:sldId id="286" r:id="rId16"/>
    <p:sldId id="28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24"/>
    <p:restoredTop sz="62706" autoAdjust="0"/>
  </p:normalViewPr>
  <p:slideViewPr>
    <p:cSldViewPr snapToGrid="0" snapToObjects="1">
      <p:cViewPr varScale="1">
        <p:scale>
          <a:sx n="54" d="100"/>
          <a:sy n="54" d="100"/>
        </p:scale>
        <p:origin x="100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7B377-8C0D-6641-B127-93DBAB70C4EF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56567-B08D-DF4E-B774-87789CC9A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71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56567-B08D-DF4E-B774-87789CC9AB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31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56567-B08D-DF4E-B774-87789CC9AB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662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56567-B08D-DF4E-B774-87789CC9AB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4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Habermas</a:t>
            </a:r>
            <a:r>
              <a:rPr lang="en-US" dirty="0" smtClean="0"/>
              <a:t> created the concept of the public sphere:</a:t>
            </a:r>
            <a:r>
              <a:rPr lang="en-US" baseline="0" dirty="0" smtClean="0"/>
              <a:t> an area where people of all classes and creeds could come together and discuss public/social issues and make decisions.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56567-B08D-DF4E-B774-87789CC9AB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99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Emma </a:t>
            </a:r>
            <a:r>
              <a:rPr lang="en-US" b="1" dirty="0" err="1" smtClean="0"/>
              <a:t>Sulkowicz</a:t>
            </a:r>
            <a:r>
              <a:rPr lang="en-US" b="1" dirty="0" smtClean="0"/>
              <a:t>: </a:t>
            </a:r>
          </a:p>
          <a:p>
            <a:pPr marL="171450" indent="-171450">
              <a:buFont typeface="Arial"/>
              <a:buChar char="•"/>
            </a:pPr>
            <a:r>
              <a:rPr lang="en-US" b="0" dirty="0" smtClean="0"/>
              <a:t>Rhetorical move with the body.</a:t>
            </a:r>
            <a:r>
              <a:rPr lang="en-US" b="0" baseline="0" dirty="0" smtClean="0"/>
              <a:t> Putting her body on the line through performance art, physically inserting her body into the “public” sphere and drawing attention to issues of campus sexual assault </a:t>
            </a:r>
          </a:p>
          <a:p>
            <a:pPr marL="171450" indent="-171450">
              <a:buFont typeface="Arial"/>
              <a:buChar char="•"/>
            </a:pPr>
            <a:r>
              <a:rPr lang="en-US" b="0" baseline="0" dirty="0" smtClean="0"/>
              <a:t>Rhetorical force of a girl hauling a mattress around with her everywhere for a year </a:t>
            </a:r>
          </a:p>
          <a:p>
            <a:pPr marL="171450" indent="-171450">
              <a:buFont typeface="Arial"/>
              <a:buChar char="•"/>
            </a:pPr>
            <a:r>
              <a:rPr lang="en-US" b="0" dirty="0" smtClean="0"/>
              <a:t>The counter-public in this case is</a:t>
            </a:r>
            <a:r>
              <a:rPr lang="en-US" b="0" baseline="0" dirty="0" smtClean="0"/>
              <a:t> survivors of campus sexual assault, who are usually silenced, and are now represented through </a:t>
            </a:r>
            <a:r>
              <a:rPr lang="en-US" b="0" baseline="0" dirty="0" err="1" smtClean="0"/>
              <a:t>Sulkowicz’s</a:t>
            </a:r>
            <a:r>
              <a:rPr lang="en-US" b="0" baseline="0" dirty="0" smtClean="0"/>
              <a:t> performance</a:t>
            </a:r>
            <a:endParaRPr lang="en-US" b="0" dirty="0" smtClean="0"/>
          </a:p>
          <a:p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Other examples: Black Lives Matter, </a:t>
            </a:r>
            <a:r>
              <a:rPr lang="en-US" dirty="0" err="1" smtClean="0"/>
              <a:t>NoDAPL</a:t>
            </a:r>
            <a:r>
              <a:rPr lang="en-US" baseline="0" dirty="0" smtClean="0"/>
              <a:t> protestors in Standing Rock, protestors in </a:t>
            </a:r>
            <a:r>
              <a:rPr lang="en-US" baseline="0" dirty="0" err="1" smtClean="0"/>
              <a:t>Tahrir</a:t>
            </a:r>
            <a:r>
              <a:rPr lang="en-US" baseline="0" dirty="0" smtClean="0"/>
              <a:t> Square in the Arab Spring, etc. 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56567-B08D-DF4E-B774-87789CC9AB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92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56567-B08D-DF4E-B774-87789CC9AB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92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56567-B08D-DF4E-B774-87789CC9AB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45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0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44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93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3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9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4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56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26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2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3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41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E91D-7208-4B43-9F62-64CE5723750A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ACF1A-6DB6-9F41-BFEE-1344A159B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29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S0FDjFBj8o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2110" y="2290167"/>
            <a:ext cx="9351524" cy="1985984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RHETORICAL COMMUNICATION</a:t>
            </a:r>
            <a:b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CHAPTER 12</a:t>
            </a: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85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What is rhetoric? 	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Avenir Book"/>
                <a:ea typeface="Avenir Book" charset="0"/>
                <a:cs typeface="Avenir Book"/>
              </a:rPr>
              <a:t>The heart of communication studies, originated in Ancient Greece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dirty="0">
              <a:latin typeface="Avenir Book"/>
              <a:ea typeface="Avenir Book" charset="0"/>
              <a:cs typeface="Avenir Book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 smtClean="0">
                <a:latin typeface="Avenir Book"/>
                <a:ea typeface="Avenir Book" charset="0"/>
                <a:cs typeface="Avenir Book"/>
              </a:rPr>
              <a:t>Rhetoric = communication that is used to influence the attitudes or behaviors of others; the art of persuasion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dirty="0" smtClean="0">
              <a:latin typeface="Avenir Book"/>
              <a:ea typeface="Avenir Book" charset="0"/>
              <a:cs typeface="Avenir Book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dirty="0" smtClean="0">
                <a:latin typeface="Avenir Book"/>
                <a:ea typeface="Avenir Book" charset="0"/>
                <a:cs typeface="Avenir Book"/>
              </a:rPr>
              <a:t>Rhetoric is not always speech/words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>
                <a:latin typeface="Avenir Book"/>
                <a:ea typeface="Avenir Book" charset="0"/>
                <a:cs typeface="Avenir Book"/>
              </a:rPr>
              <a:t>Things, spaces, bodies, etc. can be rhetorical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3200" dirty="0">
              <a:latin typeface="Avenir Book"/>
              <a:ea typeface="Avenir Book" charset="0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70923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Why study rhetoric? 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38419"/>
            <a:ext cx="10515600" cy="4881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Understand the range of viewpoints on social issues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Critically evaluate persuasive messages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Become better communicators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Participate in democracy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Seek justice </a:t>
            </a:r>
          </a:p>
        </p:txBody>
      </p:sp>
    </p:spTree>
    <p:extLst>
      <p:ext uri="{BB962C8B-B14F-4D97-AF65-F5344CB8AC3E}">
        <p14:creationId xmlns:p14="http://schemas.microsoft.com/office/powerpoint/2010/main" val="85946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The Rhetorical Tradition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752600"/>
            <a:ext cx="5523345" cy="4881563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200" b="1" u="sng" dirty="0" smtClean="0">
                <a:latin typeface="Avenir Book" charset="0"/>
                <a:ea typeface="Avenir Book" charset="0"/>
                <a:cs typeface="Avenir Book" charset="0"/>
              </a:rPr>
              <a:t>Sophists:</a:t>
            </a:r>
            <a:r>
              <a:rPr lang="en-US" sz="3200" b="1" dirty="0" smtClean="0">
                <a:latin typeface="Avenir Book" charset="0"/>
                <a:ea typeface="Avenir Book" charset="0"/>
                <a:cs typeface="Avenir Book" charset="0"/>
              </a:rPr>
              <a:t>  the purpose of rhetoric is 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  <a:hlinkClick r:id="rId2"/>
              </a:rPr>
              <a:t>to </a:t>
            </a:r>
            <a:r>
              <a:rPr lang="en-US" sz="3200" i="1" dirty="0" smtClean="0">
                <a:latin typeface="Avenir Book" charset="0"/>
                <a:ea typeface="Avenir Book" charset="0"/>
                <a:cs typeface="Avenir Book" charset="0"/>
                <a:hlinkClick r:id="rId2"/>
              </a:rPr>
              <a:t>persuade 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(seen as deceptive)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32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200" u="sng" dirty="0" smtClean="0">
                <a:latin typeface="Avenir Book" charset="0"/>
                <a:ea typeface="Avenir Book" charset="0"/>
                <a:cs typeface="Avenir Book" charset="0"/>
              </a:rPr>
              <a:t>Plato: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 speakers should use rhetoric to </a:t>
            </a:r>
            <a:r>
              <a:rPr lang="en-US" sz="3200" i="1" dirty="0" smtClean="0">
                <a:latin typeface="Avenir Book" charset="0"/>
                <a:ea typeface="Avenir Book" charset="0"/>
                <a:cs typeface="Avenir Book" charset="0"/>
              </a:rPr>
              <a:t>search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 for universal truth, which will influence others for the better.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3200" dirty="0" smtClean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01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The Rhetorical Tradition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6452" y="1614055"/>
            <a:ext cx="6262255" cy="4881563"/>
          </a:xfrm>
        </p:spPr>
        <p:txBody>
          <a:bodyPr>
            <a:normAutofit fontScale="92500"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32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200" u="sng" dirty="0" smtClean="0">
                <a:latin typeface="Avenir Book" charset="0"/>
                <a:ea typeface="Avenir Book" charset="0"/>
                <a:cs typeface="Avenir Book" charset="0"/>
              </a:rPr>
              <a:t>Aristotle:</a:t>
            </a:r>
            <a:r>
              <a:rPr lang="en-US" sz="3200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speakers should learn persuasion skills so they can </a:t>
            </a:r>
            <a:r>
              <a:rPr lang="en-US" sz="3200" i="1" dirty="0" smtClean="0">
                <a:latin typeface="Avenir Book" charset="0"/>
                <a:ea typeface="Avenir Book" charset="0"/>
                <a:cs typeface="Avenir Book" charset="0"/>
              </a:rPr>
              <a:t>defend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 truth and justice.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32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200" u="sng" dirty="0" smtClean="0">
                <a:latin typeface="Avenir Book" charset="0"/>
                <a:ea typeface="Avenir Book" charset="0"/>
                <a:cs typeface="Avenir Book" charset="0"/>
              </a:rPr>
              <a:t>Cicero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 (Roman): speakers should use rhetoric for the public good. Goals of speech: </a:t>
            </a:r>
            <a:r>
              <a:rPr lang="en-US" sz="3200" i="1" dirty="0" smtClean="0">
                <a:latin typeface="Avenir Book" charset="0"/>
                <a:ea typeface="Avenir Book" charset="0"/>
                <a:cs typeface="Avenir Book" charset="0"/>
              </a:rPr>
              <a:t>to inform, persuade, and entertain </a:t>
            </a:r>
          </a:p>
        </p:txBody>
      </p:sp>
    </p:spTree>
    <p:extLst>
      <p:ext uri="{BB962C8B-B14F-4D97-AF65-F5344CB8AC3E}">
        <p14:creationId xmlns:p14="http://schemas.microsoft.com/office/powerpoint/2010/main" val="240821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Types of Rhetoric: </a:t>
            </a:r>
            <a:r>
              <a:rPr lang="en-US" u="sng" dirty="0" err="1" smtClean="0">
                <a:latin typeface="Avenir Book" charset="0"/>
                <a:ea typeface="Avenir Book" charset="0"/>
                <a:cs typeface="Avenir Book" charset="0"/>
              </a:rPr>
              <a:t>Epidiectic</a:t>
            </a:r>
            <a:r>
              <a:rPr lang="en-US" u="sng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endParaRPr lang="en-US" u="sng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752600"/>
            <a:ext cx="5867400" cy="4881563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Ceremonial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Purpose: to praise or blame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Reaffirms and reflects cultural values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Arouses action/feeling in the audience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75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Types of Rhetoric: </a:t>
            </a:r>
            <a:r>
              <a:rPr lang="en-US" u="sng" dirty="0" smtClean="0">
                <a:latin typeface="Avenir Book" charset="0"/>
                <a:ea typeface="Avenir Book" charset="0"/>
                <a:cs typeface="Avenir Book" charset="0"/>
              </a:rPr>
              <a:t>Deliberative</a:t>
            </a:r>
            <a:endParaRPr lang="en-US" u="sng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752600"/>
            <a:ext cx="5867400" cy="4881563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Future-oriented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Purpose: deliberate/argue and decide what a society should do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Deeply connected to democracy and the </a:t>
            </a:r>
            <a:r>
              <a:rPr lang="en-US" sz="4000" u="sng" dirty="0" smtClean="0">
                <a:latin typeface="Avenir Book" charset="0"/>
                <a:ea typeface="Avenir Book" charset="0"/>
                <a:cs typeface="Avenir Book" charset="0"/>
              </a:rPr>
              <a:t>public sphere</a:t>
            </a:r>
            <a:endParaRPr lang="en-US" sz="4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960" y="1752600"/>
            <a:ext cx="3484552" cy="16878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0944" y="3865563"/>
            <a:ext cx="3802856" cy="253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8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The Public Sphere	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752600"/>
            <a:ext cx="9951720" cy="4881563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Where deliberative discussions and decision-making occurs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Can be</a:t>
            </a:r>
            <a:r>
              <a:rPr lang="en-US" sz="4000" i="1" dirty="0" smtClean="0">
                <a:latin typeface="Avenir Book" charset="0"/>
                <a:ea typeface="Avenir Book" charset="0"/>
                <a:cs typeface="Avenir Book" charset="0"/>
              </a:rPr>
              <a:t> exclusionary</a:t>
            </a: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; some voices are not heard as often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600" u="sng" dirty="0" smtClean="0">
                <a:latin typeface="Avenir Book" charset="0"/>
                <a:ea typeface="Avenir Book" charset="0"/>
                <a:cs typeface="Avenir Book" charset="0"/>
              </a:rPr>
              <a:t>Counter-publics:</a:t>
            </a:r>
            <a:r>
              <a:rPr lang="en-US" sz="3600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3600" dirty="0" smtClean="0">
                <a:latin typeface="Avenir Book" charset="0"/>
                <a:ea typeface="Avenir Book" charset="0"/>
                <a:cs typeface="Avenir Book" charset="0"/>
              </a:rPr>
              <a:t>groups/messages that come from outside the mainstream institutions and insert themselves into the public sphere, usually via protest or critique</a:t>
            </a:r>
            <a:endParaRPr lang="en-US" sz="3600" u="sng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35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Counter-publics	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72127" y="1316901"/>
            <a:ext cx="5494020" cy="4881563"/>
          </a:xfrm>
        </p:spPr>
        <p:txBody>
          <a:bodyPr>
            <a:norm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latin typeface="Avenir Book" charset="0"/>
                <a:ea typeface="Avenir Book" charset="0"/>
                <a:cs typeface="Avenir Book" charset="0"/>
              </a:rPr>
              <a:t>What are some other examples of counter-publics?</a:t>
            </a:r>
            <a:br>
              <a:rPr lang="en-US" sz="36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3600" dirty="0" smtClean="0"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36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3600" dirty="0" smtClean="0">
                <a:latin typeface="Avenir Book" charset="0"/>
                <a:ea typeface="Avenir Book" charset="0"/>
                <a:cs typeface="Avenir Book" charset="0"/>
              </a:rPr>
              <a:t>How do counter-publics use rhetoric to prompt social change?  </a:t>
            </a:r>
            <a:endParaRPr lang="en-US" sz="36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645920"/>
            <a:ext cx="5486400" cy="3657600"/>
          </a:xfrm>
          <a:prstGeom prst="rect">
            <a:avLst/>
          </a:prstGeom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838200" y="5470525"/>
            <a:ext cx="10515600" cy="1387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Avenir Book" charset="0"/>
                <a:ea typeface="Avenir Book" charset="0"/>
                <a:cs typeface="Avenir Book" charset="0"/>
              </a:rPr>
              <a:t>Emma </a:t>
            </a:r>
            <a:r>
              <a:rPr lang="en-US" sz="3000" dirty="0" err="1" smtClean="0">
                <a:latin typeface="Avenir Book" charset="0"/>
                <a:ea typeface="Avenir Book" charset="0"/>
                <a:cs typeface="Avenir Book" charset="0"/>
              </a:rPr>
              <a:t>Sulkowicz</a:t>
            </a:r>
            <a:r>
              <a:rPr lang="en-US" sz="3000" dirty="0" smtClean="0"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30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3000" i="1" dirty="0" smtClean="0">
                <a:latin typeface="Avenir Book" charset="0"/>
                <a:ea typeface="Avenir Book" charset="0"/>
                <a:cs typeface="Avenir Book" charset="0"/>
              </a:rPr>
              <a:t>Mattress Performance: Carry That Weight</a:t>
            </a:r>
            <a:r>
              <a:rPr lang="en-US" sz="3000" dirty="0" smtClean="0">
                <a:latin typeface="Avenir Book" charset="0"/>
                <a:ea typeface="Avenir Book" charset="0"/>
                <a:cs typeface="Avenir Book" charset="0"/>
              </a:rPr>
              <a:t>	</a:t>
            </a:r>
            <a:endParaRPr lang="en-US" sz="30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49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Types of Rhetoric: </a:t>
            </a:r>
            <a:r>
              <a:rPr lang="en-US" u="sng" dirty="0" smtClean="0">
                <a:latin typeface="Avenir Book" charset="0"/>
                <a:ea typeface="Avenir Book" charset="0"/>
                <a:cs typeface="Avenir Book" charset="0"/>
              </a:rPr>
              <a:t>Forensic</a:t>
            </a: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 	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752600"/>
            <a:ext cx="5623560" cy="4881563"/>
          </a:xfrm>
        </p:spPr>
        <p:txBody>
          <a:bodyPr>
            <a:normAutofit fontScale="85000" lnSpcReduction="20000"/>
          </a:bodyPr>
          <a:lstStyle/>
          <a:p>
            <a:pPr marL="571500" lvl="1" indent="-571500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Past-oriented</a:t>
            </a:r>
          </a:p>
          <a:p>
            <a:pPr marL="571500" lvl="1" indent="-571500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marL="571500" lvl="1" indent="-571500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Purpose: to accuse or defend</a:t>
            </a: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marL="571500" lvl="1" indent="-571500">
              <a:lnSpc>
                <a:spcPct val="100000"/>
              </a:lnSpc>
              <a:spcBef>
                <a:spcPts val="0"/>
              </a:spcBef>
            </a:pPr>
            <a:endParaRPr lang="en-US" sz="4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marL="571500" lvl="1" indent="-571500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Goal: to set things right after an injustice has occurred</a:t>
            </a:r>
          </a:p>
          <a:p>
            <a:pPr marL="571500" lvl="1" indent="-571500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  <a:p>
            <a:pPr marL="571500" lvl="1" indent="-571500">
              <a:lnSpc>
                <a:spcPct val="100000"/>
              </a:lnSpc>
              <a:spcBef>
                <a:spcPts val="0"/>
              </a:spcBef>
            </a:pPr>
            <a:r>
              <a:rPr lang="en-US" sz="4000" dirty="0" smtClean="0">
                <a:latin typeface="Avenir Book" charset="0"/>
                <a:ea typeface="Avenir Book" charset="0"/>
                <a:cs typeface="Avenir Book" charset="0"/>
              </a:rPr>
              <a:t>Connected to the law/judicial process</a:t>
            </a: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6307" y="2577941"/>
            <a:ext cx="4497493" cy="252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7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Becoming a Rhetorical Critic		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752600"/>
            <a:ext cx="10515600" cy="4881563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32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Rhetorical </a:t>
            </a:r>
            <a:r>
              <a:rPr lang="en-US" sz="3200" dirty="0">
                <a:latin typeface="Avenir Book" charset="0"/>
                <a:ea typeface="Avenir Book" charset="0"/>
                <a:cs typeface="Avenir Book" charset="0"/>
              </a:rPr>
              <a:t>Texts: anything that has been designed with a message meant to 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influence or persuade </a:t>
            </a: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32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Rhetorical Critic: an informed consumer of rhetorical discourse who critically analyzes rhetorical “texts”</a:t>
            </a:r>
          </a:p>
        </p:txBody>
      </p:sp>
    </p:spTree>
    <p:extLst>
      <p:ext uri="{BB962C8B-B14F-4D97-AF65-F5344CB8AC3E}">
        <p14:creationId xmlns:p14="http://schemas.microsoft.com/office/powerpoint/2010/main" val="60377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Becoming a Rhetorical Critic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6362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Rhetorical Critics: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  <a:p>
            <a:pPr marL="1428750" lvl="2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Analyze the “</a:t>
            </a:r>
            <a:r>
              <a:rPr lang="en-US" sz="2800" u="sng" dirty="0">
                <a:latin typeface="Avenir Book" charset="0"/>
                <a:ea typeface="Avenir Book" charset="0"/>
                <a:cs typeface="Avenir Book" charset="0"/>
              </a:rPr>
              <a:t>rhetorical situation</a:t>
            </a:r>
            <a:r>
              <a:rPr lang="en-US" sz="2800" dirty="0">
                <a:latin typeface="Avenir Book" charset="0"/>
                <a:ea typeface="Avenir Book" charset="0"/>
                <a:cs typeface="Avenir Book" charset="0"/>
              </a:rPr>
              <a:t>”</a:t>
            </a:r>
          </a:p>
          <a:p>
            <a:pPr marL="1428750" lvl="2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sz="2800" u="sng" dirty="0">
              <a:latin typeface="Avenir Book" charset="0"/>
              <a:ea typeface="Avenir Book" charset="0"/>
              <a:cs typeface="Avenir Book" charset="0"/>
            </a:endParaRPr>
          </a:p>
          <a:p>
            <a:pPr marL="1428750" lvl="2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u="sng" dirty="0">
                <a:latin typeface="Avenir Book" charset="0"/>
                <a:ea typeface="Avenir Book" charset="0"/>
                <a:cs typeface="Avenir Book" charset="0"/>
              </a:rPr>
              <a:t>Ask</a:t>
            </a:r>
            <a:r>
              <a:rPr lang="en-US" sz="2800" u="sng" dirty="0" smtClean="0"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sz="2800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</a:p>
          <a:p>
            <a:pPr marL="1885950" lvl="3" indent="-51435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600" dirty="0">
                <a:latin typeface="Avenir Book" charset="0"/>
                <a:ea typeface="Avenir Book" charset="0"/>
                <a:cs typeface="Avenir Book" charset="0"/>
              </a:rPr>
              <a:t>H</a:t>
            </a:r>
            <a:r>
              <a:rPr lang="en-US" sz="2600" dirty="0" smtClean="0">
                <a:latin typeface="Avenir Book" charset="0"/>
                <a:ea typeface="Avenir Book" charset="0"/>
                <a:cs typeface="Avenir Book" charset="0"/>
              </a:rPr>
              <a:t>ow </a:t>
            </a:r>
            <a:r>
              <a:rPr lang="en-US" sz="2600" dirty="0">
                <a:latin typeface="Avenir Book" charset="0"/>
                <a:ea typeface="Avenir Book" charset="0"/>
                <a:cs typeface="Avenir Book" charset="0"/>
              </a:rPr>
              <a:t>does this message reinforce or challenge the status quo? </a:t>
            </a:r>
            <a:endParaRPr lang="en-US" sz="26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marL="1885950" lvl="3" indent="-51435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600" dirty="0" smtClean="0">
                <a:latin typeface="Avenir Book" charset="0"/>
                <a:ea typeface="Avenir Book" charset="0"/>
                <a:cs typeface="Avenir Book" charset="0"/>
              </a:rPr>
              <a:t>Is it persuasive? Why/how?</a:t>
            </a:r>
          </a:p>
          <a:p>
            <a:pPr marL="1885950" lvl="3" indent="-51435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600" dirty="0" smtClean="0">
                <a:latin typeface="Avenir Book" charset="0"/>
                <a:ea typeface="Avenir Book" charset="0"/>
                <a:cs typeface="Avenir Book" charset="0"/>
              </a:rPr>
              <a:t>How </a:t>
            </a:r>
            <a:r>
              <a:rPr lang="en-US" sz="2600" dirty="0">
                <a:latin typeface="Avenir Book" charset="0"/>
                <a:ea typeface="Avenir Book" charset="0"/>
                <a:cs typeface="Avenir Book" charset="0"/>
              </a:rPr>
              <a:t>can my analysis prompt social change?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18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47674" y="0"/>
            <a:ext cx="11620500" cy="1325563"/>
          </a:xfrm>
        </p:spPr>
        <p:txBody>
          <a:bodyPr>
            <a:normAutofit/>
          </a:bodyPr>
          <a:lstStyle/>
          <a:p>
            <a:pPr algn="ctr"/>
            <a:r>
              <a:rPr lang="en-US" sz="3000" dirty="0" smtClean="0">
                <a:latin typeface="Avenir Book" charset="0"/>
                <a:ea typeface="Avenir Book" charset="0"/>
                <a:cs typeface="Avenir Book" charset="0"/>
              </a:rPr>
              <a:t>”The Rhetorical Situation” </a:t>
            </a:r>
            <a:br>
              <a:rPr lang="en-US" sz="30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3000" dirty="0" smtClean="0">
                <a:latin typeface="Avenir Book" charset="0"/>
                <a:ea typeface="Avenir Book" charset="0"/>
                <a:cs typeface="Avenir Book" charset="0"/>
              </a:rPr>
              <a:t>the template for analyzing (or creating) rhetorical texts </a:t>
            </a:r>
            <a:endParaRPr lang="en-US" sz="30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676253" y="1803988"/>
            <a:ext cx="4743450" cy="4743450"/>
          </a:xfrm>
          <a:prstGeom prst="ellipse">
            <a:avLst/>
          </a:prstGeom>
          <a:noFill/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164530" y="1803988"/>
            <a:ext cx="3766896" cy="3644002"/>
            <a:chOff x="4164530" y="1803988"/>
            <a:chExt cx="3766896" cy="3644002"/>
          </a:xfrm>
        </p:grpSpPr>
        <p:sp>
          <p:nvSpPr>
            <p:cNvPr id="8" name="Triangle 7"/>
            <p:cNvSpPr/>
            <p:nvPr/>
          </p:nvSpPr>
          <p:spPr>
            <a:xfrm>
              <a:off x="4164530" y="1803988"/>
              <a:ext cx="3766896" cy="3644002"/>
            </a:xfrm>
            <a:prstGeom prst="triangle">
              <a:avLst>
                <a:gd name="adj" fmla="val 49471"/>
              </a:avLst>
            </a:prstGeom>
            <a:noFill/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62158" y="3914103"/>
              <a:ext cx="1771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venir Book" charset="0"/>
                  <a:ea typeface="Avenir Book" charset="0"/>
                  <a:cs typeface="Avenir Book" charset="0"/>
                </a:rPr>
                <a:t>PURPOSE</a:t>
              </a:r>
              <a:endParaRPr lang="en-US" sz="2800" dirty="0">
                <a:latin typeface="Avenir Book" charset="0"/>
                <a:ea typeface="Avenir Book" charset="0"/>
                <a:cs typeface="Avenir Book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196842" y="5132632"/>
            <a:ext cx="17235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venir Book" charset="0"/>
                <a:ea typeface="Avenir Book" charset="0"/>
                <a:cs typeface="Avenir Book" charset="0"/>
              </a:rPr>
              <a:t>RHETOR/</a:t>
            </a:r>
            <a:br>
              <a:rPr lang="en-US" sz="28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2800" dirty="0" smtClean="0">
                <a:latin typeface="Avenir Book" charset="0"/>
                <a:ea typeface="Avenir Book" charset="0"/>
                <a:cs typeface="Avenir Book" charset="0"/>
              </a:rPr>
              <a:t>SPEAKER</a:t>
            </a:r>
            <a:endParaRPr lang="en-US" sz="28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75565" y="5348075"/>
            <a:ext cx="18565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venir Book" charset="0"/>
                <a:ea typeface="Avenir Book" charset="0"/>
                <a:cs typeface="Avenir Book" charset="0"/>
              </a:rPr>
              <a:t>MESSAGE</a:t>
            </a:r>
            <a:endParaRPr lang="en-US" sz="28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49145" y="1283959"/>
            <a:ext cx="1997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venir Book" charset="0"/>
                <a:ea typeface="Avenir Book" charset="0"/>
                <a:cs typeface="Avenir Book" charset="0"/>
              </a:rPr>
              <a:t>AUDIENCE</a:t>
            </a:r>
            <a:endParaRPr lang="en-US" sz="28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45217" y="5609861"/>
            <a:ext cx="13867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CULTURE/</a:t>
            </a:r>
            <a:b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CONTEXT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1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4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87475"/>
          </a:xfrm>
        </p:spPr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Artistic Proofs	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584960"/>
            <a:ext cx="10515600" cy="4881563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 smtClean="0">
                <a:latin typeface="Avenir Book" charset="0"/>
                <a:ea typeface="Avenir Book" charset="0"/>
                <a:cs typeface="Avenir Book" charset="0"/>
              </a:rPr>
              <a:t>Ethos, pathos, and logos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36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 smtClean="0">
                <a:latin typeface="Avenir Book" charset="0"/>
                <a:ea typeface="Avenir Book" charset="0"/>
                <a:cs typeface="Avenir Book" charset="0"/>
              </a:rPr>
              <a:t>The means through which a </a:t>
            </a:r>
            <a:r>
              <a:rPr lang="en-US" sz="3600" dirty="0" err="1" smtClean="0">
                <a:latin typeface="Avenir Book" charset="0"/>
                <a:ea typeface="Avenir Book" charset="0"/>
                <a:cs typeface="Avenir Book" charset="0"/>
              </a:rPr>
              <a:t>rhetor</a:t>
            </a:r>
            <a:r>
              <a:rPr lang="en-US" sz="3600" dirty="0" smtClean="0">
                <a:latin typeface="Avenir Book" charset="0"/>
                <a:ea typeface="Avenir Book" charset="0"/>
                <a:cs typeface="Avenir Book" charset="0"/>
              </a:rPr>
              <a:t> crafts a persuasive message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4000" u="sng" dirty="0">
              <a:latin typeface="Avenir Book" charset="0"/>
              <a:ea typeface="Avenir Book" charset="0"/>
              <a:cs typeface="Avenir Book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300" u="sng" dirty="0" smtClean="0">
                <a:latin typeface="Avenir Book" charset="0"/>
                <a:ea typeface="Avenir Book" charset="0"/>
                <a:cs typeface="Avenir Book" charset="0"/>
              </a:rPr>
              <a:t>Ethos</a:t>
            </a: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: </a:t>
            </a:r>
            <a:r>
              <a:rPr lang="en-US" sz="3300" dirty="0">
                <a:latin typeface="Avenir Book" charset="0"/>
                <a:ea typeface="Avenir Book" charset="0"/>
                <a:cs typeface="Avenir Book" charset="0"/>
              </a:rPr>
              <a:t>a</a:t>
            </a: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ppeals to character, credibility, or social position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33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300" u="sng" dirty="0" smtClean="0">
                <a:latin typeface="Avenir Book" charset="0"/>
                <a:ea typeface="Avenir Book" charset="0"/>
                <a:cs typeface="Avenir Book" charset="0"/>
              </a:rPr>
              <a:t>Pathos</a:t>
            </a: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: appeals to emotion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33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300" u="sng" dirty="0" smtClean="0">
                <a:latin typeface="Avenir Book" charset="0"/>
                <a:ea typeface="Avenir Book" charset="0"/>
                <a:cs typeface="Avenir Book" charset="0"/>
              </a:rPr>
              <a:t>Logos</a:t>
            </a: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: appeals to reasoning, sound argumentation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36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40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9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Effective &amp; Ethical </a:t>
            </a:r>
            <a:r>
              <a:rPr lang="en-US" dirty="0" err="1" smtClean="0">
                <a:latin typeface="Avenir Book" charset="0"/>
                <a:ea typeface="Avenir Book" charset="0"/>
                <a:cs typeface="Avenir Book" charset="0"/>
              </a:rPr>
              <a:t>Rhetors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85000" lnSpcReduction="20000"/>
          </a:bodyPr>
          <a:lstStyle/>
          <a:p>
            <a:r>
              <a:rPr lang="en-US" sz="3700" dirty="0" smtClean="0">
                <a:latin typeface="Avenir Book" charset="0"/>
                <a:ea typeface="Avenir Book" charset="0"/>
                <a:cs typeface="Avenir Book" charset="0"/>
              </a:rPr>
              <a:t>To be effective: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Use the best evidence available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Adapt your message to the audience, culture, and context </a:t>
            </a:r>
            <a:endParaRPr lang="en-US" sz="3300" dirty="0"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Use the artistic proofs </a:t>
            </a:r>
            <a:r>
              <a:rPr lang="en-US" sz="3300" i="1" dirty="0" smtClean="0">
                <a:latin typeface="Avenir Book" charset="0"/>
                <a:ea typeface="Avenir Book" charset="0"/>
                <a:cs typeface="Avenir Book" charset="0"/>
              </a:rPr>
              <a:t>together</a:t>
            </a: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</a:p>
          <a:p>
            <a:pPr lvl="1"/>
            <a:endParaRPr lang="en-US" sz="33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3700" dirty="0" smtClean="0">
                <a:latin typeface="Avenir Book" charset="0"/>
                <a:ea typeface="Avenir Book" charset="0"/>
                <a:cs typeface="Avenir Book" charset="0"/>
              </a:rPr>
              <a:t>To be ethical: 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Be aware of the terms and examples you use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Be sensitive to the culture you’re speaking to 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Don’t use rhetorical strategies to bend the truth</a:t>
            </a:r>
          </a:p>
          <a:p>
            <a:pPr lvl="1">
              <a:lnSpc>
                <a:spcPct val="120000"/>
              </a:lnSpc>
            </a:pPr>
            <a:endParaRPr lang="en-US" sz="33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lvl="1"/>
            <a:endParaRPr lang="en-US" sz="37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Effective &amp; Ethical Rhetorical Critics 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77500" lnSpcReduction="20000"/>
          </a:bodyPr>
          <a:lstStyle/>
          <a:p>
            <a:r>
              <a:rPr lang="en-US" sz="3700" dirty="0" smtClean="0">
                <a:latin typeface="Avenir Book" charset="0"/>
                <a:ea typeface="Avenir Book" charset="0"/>
                <a:cs typeface="Avenir Book" charset="0"/>
              </a:rPr>
              <a:t>To be effective: 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Pay attention! 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Analyze the full rhetorical situation</a:t>
            </a:r>
            <a:r>
              <a:rPr lang="en-US" sz="3300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&amp; artistic proofs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Use your analysis to prompt social change</a:t>
            </a:r>
          </a:p>
          <a:p>
            <a:pPr lvl="1"/>
            <a:endParaRPr lang="en-US" sz="33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3700" dirty="0" smtClean="0">
                <a:latin typeface="Avenir Book" charset="0"/>
                <a:ea typeface="Avenir Book" charset="0"/>
                <a:cs typeface="Avenir Book" charset="0"/>
              </a:rPr>
              <a:t>To be ethical: 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Fairly assess what you see/hear 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Be willing to change your mind 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Speak up if the </a:t>
            </a:r>
            <a:r>
              <a:rPr lang="en-US" sz="3300" dirty="0" err="1" smtClean="0">
                <a:latin typeface="Avenir Book" charset="0"/>
                <a:ea typeface="Avenir Book" charset="0"/>
                <a:cs typeface="Avenir Book" charset="0"/>
              </a:rPr>
              <a:t>rhetor</a:t>
            </a:r>
            <a:r>
              <a:rPr lang="en-US" sz="3300" dirty="0" smtClean="0">
                <a:latin typeface="Avenir Book" charset="0"/>
                <a:ea typeface="Avenir Book" charset="0"/>
                <a:cs typeface="Avenir Book" charset="0"/>
              </a:rPr>
              <a:t> uses false information or dehumanizes others</a:t>
            </a:r>
          </a:p>
          <a:p>
            <a:pPr lvl="1"/>
            <a:endParaRPr lang="en-US" sz="37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8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729</TotalTime>
  <Words>660</Words>
  <Application>Microsoft Office PowerPoint</Application>
  <PresentationFormat>Widescreen</PresentationFormat>
  <Paragraphs>131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Avenir Book</vt:lpstr>
      <vt:lpstr>Calibri</vt:lpstr>
      <vt:lpstr>Calibri Light</vt:lpstr>
      <vt:lpstr>Office Theme</vt:lpstr>
      <vt:lpstr>RHETORICAL COMMUNICATION  CHAPTER 12</vt:lpstr>
      <vt:lpstr>What is rhetoric?  </vt:lpstr>
      <vt:lpstr>Why study rhetoric? </vt:lpstr>
      <vt:lpstr>The Rhetorical Tradition</vt:lpstr>
      <vt:lpstr>The Rhetorical Tradition</vt:lpstr>
      <vt:lpstr>Types of Rhetoric: Epidiectic </vt:lpstr>
      <vt:lpstr>Types of Rhetoric: Deliberative</vt:lpstr>
      <vt:lpstr>The Public Sphere </vt:lpstr>
      <vt:lpstr>Counter-publics </vt:lpstr>
      <vt:lpstr>Types of Rhetoric: Forensic  </vt:lpstr>
      <vt:lpstr>Becoming a Rhetorical Critic  </vt:lpstr>
      <vt:lpstr>Becoming a Rhetorical Critic</vt:lpstr>
      <vt:lpstr>”The Rhetorical Situation”  the template for analyzing (or creating) rhetorical texts </vt:lpstr>
      <vt:lpstr>Artistic Proofs </vt:lpstr>
      <vt:lpstr>Effective &amp; Ethical Rhetors</vt:lpstr>
      <vt:lpstr>Effective &amp; Ethical Rhetorical Critics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RHETORICAL  COMMUNICATION CHAPTER 12</dc:title>
  <dc:creator>Claire Shannon</dc:creator>
  <cp:lastModifiedBy>Ali Nassiri</cp:lastModifiedBy>
  <cp:revision>42</cp:revision>
  <dcterms:created xsi:type="dcterms:W3CDTF">2016-10-23T20:59:06Z</dcterms:created>
  <dcterms:modified xsi:type="dcterms:W3CDTF">2018-07-03T00:28:27Z</dcterms:modified>
</cp:coreProperties>
</file>